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29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21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98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0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959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119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767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18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02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13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878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44599-6B32-41DC-982D-ED484A80253A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0DB16-E782-4FF0-B292-A1FC9D544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06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772400" cy="1470025"/>
          </a:xfrm>
        </p:spPr>
        <p:txBody>
          <a:bodyPr>
            <a:noAutofit/>
          </a:bodyPr>
          <a:lstStyle/>
          <a:p>
            <a:r>
              <a:rPr lang="en-GB" sz="2800" b="1" i="1" dirty="0" err="1" smtClean="0">
                <a:effectLst/>
              </a:rPr>
              <a:t>IUCr’s</a:t>
            </a:r>
            <a:r>
              <a:rPr lang="en-GB" sz="2800" b="1" i="1" dirty="0" smtClean="0">
                <a:effectLst/>
              </a:rPr>
              <a:t> Committee on Data Workshop </a:t>
            </a:r>
            <a:br>
              <a:rPr lang="en-GB" sz="2800" b="1" i="1" dirty="0" smtClean="0">
                <a:effectLst/>
              </a:rPr>
            </a:br>
            <a:r>
              <a:rPr lang="en-GB" sz="2800" b="1" i="1" dirty="0" smtClean="0">
                <a:effectLst/>
              </a:rPr>
              <a:t/>
            </a:r>
            <a:br>
              <a:rPr lang="en-GB" sz="2800" b="1" i="1" dirty="0" smtClean="0">
                <a:effectLst/>
              </a:rPr>
            </a:br>
            <a:r>
              <a:rPr lang="en-GB" sz="2800" b="1" i="1" dirty="0" smtClean="0">
                <a:effectLst/>
              </a:rPr>
              <a:t>“Data Science Skills in Publishing: </a:t>
            </a:r>
            <a:br>
              <a:rPr lang="en-GB" sz="2800" b="1" i="1" dirty="0" smtClean="0">
                <a:effectLst/>
              </a:rPr>
            </a:br>
            <a:r>
              <a:rPr lang="en-GB" sz="2800" b="1" i="1" dirty="0" smtClean="0">
                <a:effectLst/>
              </a:rPr>
              <a:t>for authors, editors and referees”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2040632"/>
          </a:xfrm>
        </p:spPr>
        <p:txBody>
          <a:bodyPr>
            <a:normAutofit fontScale="47500" lnSpcReduction="20000"/>
          </a:bodyPr>
          <a:lstStyle/>
          <a:p>
            <a:r>
              <a:rPr lang="en-GB" sz="4400" i="1" dirty="0" smtClean="0">
                <a:effectLst/>
              </a:rPr>
              <a:t>Organizers: </a:t>
            </a:r>
          </a:p>
          <a:p>
            <a:r>
              <a:rPr lang="en-GB" sz="4400" i="1" dirty="0" smtClean="0">
                <a:effectLst/>
              </a:rPr>
              <a:t>John </a:t>
            </a:r>
            <a:r>
              <a:rPr lang="en-GB" sz="4400" i="1" dirty="0" err="1" smtClean="0">
                <a:effectLst/>
              </a:rPr>
              <a:t>Helliwell</a:t>
            </a:r>
            <a:r>
              <a:rPr lang="en-GB" sz="4400" i="1" dirty="0" smtClean="0">
                <a:effectLst/>
              </a:rPr>
              <a:t> (University of Manchester, UK)</a:t>
            </a:r>
            <a:br>
              <a:rPr lang="en-GB" sz="4400" i="1" dirty="0" smtClean="0">
                <a:effectLst/>
              </a:rPr>
            </a:br>
            <a:r>
              <a:rPr lang="en-GB" sz="4400" i="1" dirty="0" smtClean="0">
                <a:effectLst/>
              </a:rPr>
              <a:t>                     Brian McMahon (</a:t>
            </a:r>
            <a:r>
              <a:rPr lang="en-GB" sz="4400" i="1" dirty="0" err="1" smtClean="0">
                <a:effectLst/>
              </a:rPr>
              <a:t>IUCr</a:t>
            </a:r>
            <a:r>
              <a:rPr lang="en-GB" sz="4400" i="1" dirty="0" smtClean="0">
                <a:effectLst/>
              </a:rPr>
              <a:t>, R&amp;D Department, UK)</a:t>
            </a:r>
            <a:br>
              <a:rPr lang="en-GB" sz="4400" i="1" dirty="0" smtClean="0">
                <a:effectLst/>
              </a:rPr>
            </a:br>
            <a:endParaRPr lang="en-GB" sz="4400" i="1" dirty="0" smtClean="0">
              <a:effectLst/>
            </a:endParaRPr>
          </a:p>
          <a:p>
            <a:r>
              <a:rPr lang="en-GB" sz="4400" i="1" dirty="0" smtClean="0">
                <a:effectLst/>
              </a:rPr>
              <a:t>Date: 18th August 2019 </a:t>
            </a:r>
            <a:br>
              <a:rPr lang="en-GB" sz="4400" i="1" dirty="0" smtClean="0">
                <a:effectLst/>
              </a:rPr>
            </a:br>
            <a:r>
              <a:rPr lang="en-GB" sz="4400" i="1" dirty="0" smtClean="0">
                <a:effectLst/>
              </a:rPr>
              <a:t>Time: 8:25 a.m. to 5 </a:t>
            </a:r>
            <a:r>
              <a:rPr lang="en-GB" sz="4400" i="1" dirty="0" err="1" smtClean="0">
                <a:effectLst/>
              </a:rPr>
              <a:t>p.m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pic>
        <p:nvPicPr>
          <p:cNvPr id="1028" name="Picture 4" descr="https://www.ecm2019.org/typo3temp/pics/86e84154d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7" t="-965"/>
          <a:stretch/>
        </p:blipFill>
        <p:spPr bwMode="auto">
          <a:xfrm>
            <a:off x="5726380" y="188641"/>
            <a:ext cx="3310116" cy="96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369" r="52430" b="55282"/>
          <a:stretch/>
        </p:blipFill>
        <p:spPr bwMode="auto">
          <a:xfrm>
            <a:off x="35496" y="116632"/>
            <a:ext cx="3776650" cy="96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9" t="68124" r="69580"/>
          <a:stretch/>
        </p:blipFill>
        <p:spPr bwMode="auto">
          <a:xfrm>
            <a:off x="4067944" y="111765"/>
            <a:ext cx="1658436" cy="183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i="1" dirty="0" smtClean="0"/>
              <a:t>Introduction</a:t>
            </a:r>
            <a:endParaRPr lang="en-GB" i="1" dirty="0"/>
          </a:p>
        </p:txBody>
      </p:sp>
      <p:pic>
        <p:nvPicPr>
          <p:cNvPr id="5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28755"/>
            <a:ext cx="5760640" cy="371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07704" y="5401700"/>
            <a:ext cx="68835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i="1" dirty="0" smtClean="0"/>
              <a:t>The Editor as Gatekeeper&gt;&gt;&gt;</a:t>
            </a:r>
            <a:endParaRPr lang="en-GB" sz="4400" b="1" i="1" dirty="0"/>
          </a:p>
        </p:txBody>
      </p:sp>
      <p:pic>
        <p:nvPicPr>
          <p:cNvPr id="13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9" t="68124" r="69580"/>
          <a:stretch/>
        </p:blipFill>
        <p:spPr bwMode="auto">
          <a:xfrm>
            <a:off x="54706" y="4839243"/>
            <a:ext cx="1658436" cy="183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21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114" y="1268760"/>
            <a:ext cx="691797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225514"/>
            <a:ext cx="8070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i="1" dirty="0" smtClean="0"/>
              <a:t>Is refereeing the data as well </a:t>
            </a:r>
            <a:r>
              <a:rPr lang="en-GB" sz="3600" b="1" i="1" dirty="0" smtClean="0"/>
              <a:t>sustainable</a:t>
            </a:r>
            <a:r>
              <a:rPr lang="en-GB" sz="3600" i="1" dirty="0" smtClean="0"/>
              <a:t>?</a:t>
            </a:r>
            <a:endParaRPr lang="en-GB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165304"/>
            <a:ext cx="88313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dirty="0" smtClean="0"/>
              <a:t>Also the need for consistency; the crystallographic information file and Check </a:t>
            </a:r>
            <a:r>
              <a:rPr lang="en-GB" sz="2000" i="1" dirty="0" err="1" smtClean="0"/>
              <a:t>cif</a:t>
            </a:r>
            <a:r>
              <a:rPr lang="en-GB" sz="2000" i="1" dirty="0" smtClean="0"/>
              <a:t>&gt;&gt;&gt;</a:t>
            </a:r>
            <a:endParaRPr lang="en-GB" sz="2000" i="1" dirty="0"/>
          </a:p>
        </p:txBody>
      </p:sp>
    </p:spTree>
    <p:extLst>
      <p:ext uri="{BB962C8B-B14F-4D97-AF65-F5344CB8AC3E}">
        <p14:creationId xmlns:p14="http://schemas.microsoft.com/office/powerpoint/2010/main" val="3432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i="1" dirty="0" smtClean="0"/>
              <a:t>But, can Validation Reports cover everything that needs to be checked? No, you need to check all three:- </a:t>
            </a:r>
            <a:endParaRPr lang="en-GB" i="1" dirty="0"/>
          </a:p>
        </p:txBody>
      </p:sp>
      <p:pic>
        <p:nvPicPr>
          <p:cNvPr id="3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041" r="808" b="80387"/>
          <a:stretch/>
        </p:blipFill>
        <p:spPr bwMode="auto">
          <a:xfrm>
            <a:off x="1869219" y="4869160"/>
            <a:ext cx="5343668" cy="6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8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i="1" dirty="0" err="1" smtClean="0"/>
              <a:t>IUCr</a:t>
            </a:r>
            <a:r>
              <a:rPr lang="en-GB" i="1" dirty="0" smtClean="0"/>
              <a:t> chemistry journals have followed this </a:t>
            </a:r>
            <a:r>
              <a:rPr lang="en-GB" b="1" i="1" dirty="0" smtClean="0"/>
              <a:t>exemplary practice </a:t>
            </a:r>
            <a:r>
              <a:rPr lang="en-GB" i="1" dirty="0" smtClean="0"/>
              <a:t>and are an inspiration to other fields of crystallography to follow their lead</a:t>
            </a:r>
            <a:endParaRPr lang="en-GB" i="1" dirty="0"/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rcRect t="21907" r="67673" b="21146"/>
          <a:stretch>
            <a:fillRect/>
          </a:stretch>
        </p:blipFill>
        <p:spPr bwMode="auto">
          <a:xfrm>
            <a:off x="3635896" y="4033466"/>
            <a:ext cx="2050256" cy="27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4721913"/>
            <a:ext cx="3084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Dr Madeleine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Helliwell</a:t>
            </a:r>
            <a:endParaRPr lang="en-GB" sz="24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Acta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Cryst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Coeditor</a:t>
            </a:r>
            <a:endParaRPr lang="en-GB" sz="24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041" r="808" b="80387"/>
          <a:stretch/>
        </p:blipFill>
        <p:spPr bwMode="auto">
          <a:xfrm>
            <a:off x="1892628" y="260648"/>
            <a:ext cx="5343668" cy="6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25304" y="4365104"/>
            <a:ext cx="34552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EinC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IUCr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Journals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(1996-2005) I could see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Madeleine’s </a:t>
            </a:r>
            <a:r>
              <a:rPr lang="en-GB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Acta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Cryst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editorial work on the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submissions by authors </a:t>
            </a:r>
          </a:p>
        </p:txBody>
      </p:sp>
    </p:spTree>
    <p:extLst>
      <p:ext uri="{BB962C8B-B14F-4D97-AF65-F5344CB8AC3E}">
        <p14:creationId xmlns:p14="http://schemas.microsoft.com/office/powerpoint/2010/main" val="36287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8229600" cy="1143000"/>
          </a:xfrm>
        </p:spPr>
        <p:txBody>
          <a:bodyPr>
            <a:noAutofit/>
          </a:bodyPr>
          <a:lstStyle/>
          <a:p>
            <a:r>
              <a:rPr lang="en-GB" sz="2400" dirty="0" smtClean="0"/>
              <a:t>[1] Strickland</a:t>
            </a:r>
            <a:r>
              <a:rPr lang="en-GB" sz="2400" dirty="0"/>
              <a:t>, P., McMahon, B. &amp; </a:t>
            </a:r>
            <a:r>
              <a:rPr lang="en-GB" sz="2400" dirty="0" err="1"/>
              <a:t>Helliwell</a:t>
            </a:r>
            <a:r>
              <a:rPr lang="en-GB" sz="2400" dirty="0"/>
              <a:t>, J. R. (2008). Integrating research articles and supporting data in crystallography. </a:t>
            </a:r>
            <a:r>
              <a:rPr lang="en-GB" sz="2400" i="1" dirty="0"/>
              <a:t>Learned Publishing</a:t>
            </a:r>
            <a:r>
              <a:rPr lang="en-GB" sz="2400" dirty="0"/>
              <a:t>, </a:t>
            </a:r>
            <a:r>
              <a:rPr lang="en-GB" sz="2400" b="1" dirty="0"/>
              <a:t>21</a:t>
            </a:r>
            <a:r>
              <a:rPr lang="en-GB" sz="2400" dirty="0"/>
              <a:t>, 63-72.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3492" y="764704"/>
            <a:ext cx="866416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/>
              <a:t>In the mid 2000s with </a:t>
            </a:r>
            <a:r>
              <a:rPr lang="en-GB" sz="3200" i="1" dirty="0" err="1"/>
              <a:t>IUCr</a:t>
            </a:r>
            <a:r>
              <a:rPr lang="en-GB" sz="3200" i="1" dirty="0"/>
              <a:t> Chester </a:t>
            </a:r>
            <a:r>
              <a:rPr lang="en-GB" sz="3200" i="1" dirty="0" smtClean="0"/>
              <a:t>we </a:t>
            </a:r>
            <a:r>
              <a:rPr lang="en-GB" sz="3200" i="1" dirty="0"/>
              <a:t>surveyed </a:t>
            </a:r>
            <a:endParaRPr lang="en-GB" sz="3200" i="1" dirty="0" smtClean="0"/>
          </a:p>
          <a:p>
            <a:r>
              <a:rPr lang="en-GB" sz="3200" i="1" dirty="0" smtClean="0"/>
              <a:t>this </a:t>
            </a:r>
            <a:r>
              <a:rPr lang="en-GB" sz="3200" i="1" dirty="0"/>
              <a:t>topic and </a:t>
            </a:r>
            <a:r>
              <a:rPr lang="en-GB" sz="3200" i="1" dirty="0" smtClean="0"/>
              <a:t>also considered archiving </a:t>
            </a:r>
            <a:r>
              <a:rPr lang="en-GB" sz="3200" b="1" i="1" dirty="0"/>
              <a:t>and use of </a:t>
            </a:r>
            <a:endParaRPr lang="en-GB" sz="3200" b="1" i="1" dirty="0" smtClean="0"/>
          </a:p>
          <a:p>
            <a:r>
              <a:rPr lang="en-GB" sz="3200" b="1" i="1" dirty="0" smtClean="0"/>
              <a:t>raw </a:t>
            </a:r>
            <a:r>
              <a:rPr lang="en-GB" sz="3200" b="1" i="1" dirty="0"/>
              <a:t>diffraction data</a:t>
            </a:r>
            <a:r>
              <a:rPr lang="en-GB" sz="3200" i="1" dirty="0"/>
              <a:t> [1</a:t>
            </a:r>
            <a:r>
              <a:rPr lang="en-GB" sz="3200" i="1" dirty="0" smtClean="0"/>
              <a:t>].</a:t>
            </a:r>
          </a:p>
          <a:p>
            <a:endParaRPr lang="en-GB" sz="3200" i="1" dirty="0" smtClean="0"/>
          </a:p>
          <a:p>
            <a:r>
              <a:rPr lang="en-GB" sz="3200" i="1" dirty="0" smtClean="0"/>
              <a:t>At that time harnessing raw data archiving was </a:t>
            </a:r>
          </a:p>
          <a:p>
            <a:r>
              <a:rPr lang="en-GB" sz="3200" i="1" dirty="0"/>
              <a:t>a</a:t>
            </a:r>
            <a:r>
              <a:rPr lang="en-GB" sz="3200" i="1" dirty="0" smtClean="0"/>
              <a:t> gleam in the eye!</a:t>
            </a:r>
            <a:endParaRPr lang="en-GB" sz="3200" i="1" dirty="0"/>
          </a:p>
        </p:txBody>
      </p:sp>
    </p:spTree>
    <p:extLst>
      <p:ext uri="{BB962C8B-B14F-4D97-AF65-F5344CB8AC3E}">
        <p14:creationId xmlns:p14="http://schemas.microsoft.com/office/powerpoint/2010/main" val="68891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GB" i="1" dirty="0" smtClean="0"/>
              <a:t>Right, let’s go to it</a:t>
            </a: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</p:spPr>
        <p:txBody>
          <a:bodyPr>
            <a:normAutofit fontScale="40000" lnSpcReduction="20000"/>
          </a:bodyPr>
          <a:lstStyle/>
          <a:p>
            <a:r>
              <a:rPr lang="en-GB" dirty="0" smtClean="0"/>
              <a:t>Sunday 18th August 2019 proposed programme:</a:t>
            </a:r>
            <a:br>
              <a:rPr lang="en-GB" dirty="0" smtClean="0"/>
            </a:br>
            <a:r>
              <a:rPr lang="en-GB" dirty="0" smtClean="0"/>
              <a:t>Session 1 Chair: Annalisa Guerri </a:t>
            </a:r>
            <a:br>
              <a:rPr lang="en-GB" dirty="0" smtClean="0"/>
            </a:br>
            <a:r>
              <a:rPr lang="en-GB" dirty="0" smtClean="0"/>
              <a:t>Morning: 08:25 - 12:00</a:t>
            </a:r>
            <a:br>
              <a:rPr lang="en-GB" dirty="0" smtClean="0"/>
            </a:br>
            <a:r>
              <a:rPr lang="en-GB" dirty="0" smtClean="0"/>
              <a:t>08:25-08:30    John R </a:t>
            </a:r>
            <a:r>
              <a:rPr lang="en-GB" dirty="0" err="1" smtClean="0"/>
              <a:t>Helliwell</a:t>
            </a:r>
            <a:r>
              <a:rPr lang="en-GB" dirty="0" smtClean="0"/>
              <a:t>: “Introduction to the Workshop”</a:t>
            </a:r>
            <a:br>
              <a:rPr lang="en-GB" dirty="0" smtClean="0"/>
            </a:br>
            <a:r>
              <a:rPr lang="en-GB" dirty="0" smtClean="0"/>
              <a:t>08:30-09:00    Tony Linden: “Data refereeing and editing in chemical crystallography; the </a:t>
            </a:r>
            <a:r>
              <a:rPr lang="en-GB" dirty="0" err="1" smtClean="0"/>
              <a:t>Acta</a:t>
            </a:r>
            <a:r>
              <a:rPr lang="en-GB" dirty="0" smtClean="0"/>
              <a:t> </a:t>
            </a:r>
            <a:r>
              <a:rPr lang="en-GB" dirty="0" err="1" smtClean="0"/>
              <a:t>Cryst</a:t>
            </a:r>
            <a:r>
              <a:rPr lang="en-GB" dirty="0" smtClean="0"/>
              <a:t> C experience”</a:t>
            </a:r>
            <a:br>
              <a:rPr lang="en-GB" dirty="0" smtClean="0"/>
            </a:br>
            <a:r>
              <a:rPr lang="en-GB" dirty="0" smtClean="0"/>
              <a:t>09:00-09:30    Brian McMahon:  “The vital role of Crystallographic Information Files in chemical and biological crystallography to underpin the databases’ validation reports”</a:t>
            </a:r>
            <a:br>
              <a:rPr lang="en-GB" dirty="0" smtClean="0"/>
            </a:br>
            <a:r>
              <a:rPr lang="en-GB" dirty="0" smtClean="0"/>
              <a:t>09:30-10:00    Ton </a:t>
            </a:r>
            <a:r>
              <a:rPr lang="en-GB" dirty="0" err="1" smtClean="0"/>
              <a:t>Spek</a:t>
            </a:r>
            <a:r>
              <a:rPr lang="en-GB" dirty="0" smtClean="0"/>
              <a:t>: “</a:t>
            </a:r>
            <a:r>
              <a:rPr lang="en-GB" dirty="0" err="1" smtClean="0"/>
              <a:t>Platon</a:t>
            </a:r>
            <a:r>
              <a:rPr lang="en-GB" dirty="0" smtClean="0"/>
              <a:t> and raw diffraction data opportunities for chemical crystallography publishing”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10:00-10:30     *** COFFEE  ***</a:t>
            </a:r>
            <a:br>
              <a:rPr lang="en-GB" dirty="0" smtClean="0"/>
            </a:br>
            <a:r>
              <a:rPr lang="en-GB" dirty="0" smtClean="0"/>
              <a:t>Session 2 Chair: Brian McMahon</a:t>
            </a:r>
            <a:br>
              <a:rPr lang="en-GB" dirty="0" smtClean="0"/>
            </a:br>
            <a:r>
              <a:rPr lang="en-GB" dirty="0" smtClean="0"/>
              <a:t>10:30-11:00    Miguel Aranda: “The role of raw powder diffraction data in peer review; past, present and future”</a:t>
            </a:r>
            <a:br>
              <a:rPr lang="en-GB" dirty="0" smtClean="0"/>
            </a:br>
            <a:r>
              <a:rPr lang="en-GB" dirty="0" smtClean="0"/>
              <a:t>11:00-11:30    </a:t>
            </a:r>
            <a:r>
              <a:rPr lang="en-GB" dirty="0" smtClean="0"/>
              <a:t>Kay </a:t>
            </a:r>
            <a:r>
              <a:rPr lang="en-GB" dirty="0" err="1" smtClean="0"/>
              <a:t>Diederichs</a:t>
            </a:r>
            <a:r>
              <a:rPr lang="en-GB" dirty="0" smtClean="0"/>
              <a:t> and Manfred </a:t>
            </a:r>
            <a:r>
              <a:rPr lang="en-GB" dirty="0" smtClean="0"/>
              <a:t>Weiss: “Diffraction data deposition and publication”</a:t>
            </a:r>
            <a:br>
              <a:rPr lang="en-GB" dirty="0" smtClean="0"/>
            </a:br>
            <a:r>
              <a:rPr lang="en-GB" dirty="0" smtClean="0"/>
              <a:t>11:30-12:00    </a:t>
            </a:r>
            <a:r>
              <a:rPr lang="en-GB" dirty="0" err="1" smtClean="0"/>
              <a:t>Loes</a:t>
            </a:r>
            <a:r>
              <a:rPr lang="en-GB" dirty="0" smtClean="0"/>
              <a:t> Kroon-</a:t>
            </a:r>
            <a:r>
              <a:rPr lang="en-GB" dirty="0" err="1" smtClean="0"/>
              <a:t>Batenburg</a:t>
            </a:r>
            <a:r>
              <a:rPr lang="en-GB" dirty="0" smtClean="0"/>
              <a:t>: “Raw data opportunities for biological crystallography publishing”</a:t>
            </a:r>
            <a:br>
              <a:rPr lang="en-GB" dirty="0" smtClean="0"/>
            </a:br>
            <a:r>
              <a:rPr lang="en-GB" dirty="0" smtClean="0"/>
              <a:t>12:00-13:00     *** Lunch ***</a:t>
            </a:r>
            <a:br>
              <a:rPr lang="en-GB" dirty="0" smtClean="0"/>
            </a:br>
            <a:r>
              <a:rPr lang="en-GB" dirty="0" smtClean="0"/>
              <a:t>Afternoon: 13:00 – 16:00</a:t>
            </a:r>
            <a:br>
              <a:rPr lang="en-GB" dirty="0" smtClean="0"/>
            </a:br>
            <a:r>
              <a:rPr lang="en-GB" dirty="0" smtClean="0"/>
              <a:t>Session 3 Chair: Simon Coles </a:t>
            </a:r>
            <a:br>
              <a:rPr lang="en-GB" dirty="0" smtClean="0"/>
            </a:br>
            <a:r>
              <a:rPr lang="en-GB" dirty="0" smtClean="0"/>
              <a:t>13:00-13:30    </a:t>
            </a:r>
            <a:r>
              <a:rPr lang="en-GB" dirty="0" smtClean="0"/>
              <a:t>Simon Coles, Suzanna </a:t>
            </a:r>
            <a:r>
              <a:rPr lang="en-GB" smtClean="0"/>
              <a:t>Ward and Carl </a:t>
            </a:r>
            <a:r>
              <a:rPr lang="en-GB" dirty="0" smtClean="0"/>
              <a:t>Schwalbe: “Correcting the public record of chemical crystallography science”</a:t>
            </a:r>
            <a:br>
              <a:rPr lang="en-GB" dirty="0" smtClean="0"/>
            </a:br>
            <a:r>
              <a:rPr lang="en-GB" dirty="0" smtClean="0"/>
              <a:t>13:30-14:00    </a:t>
            </a:r>
            <a:r>
              <a:rPr lang="en-GB" dirty="0" err="1" smtClean="0"/>
              <a:t>Mariusz</a:t>
            </a:r>
            <a:r>
              <a:rPr lang="en-GB" dirty="0" smtClean="0"/>
              <a:t> </a:t>
            </a:r>
            <a:r>
              <a:rPr lang="en-GB" dirty="0" err="1" smtClean="0"/>
              <a:t>Jaskolski</a:t>
            </a:r>
            <a:r>
              <a:rPr lang="en-GB" dirty="0" smtClean="0"/>
              <a:t>: “Correcting the public record of biological crystallography science” </a:t>
            </a:r>
            <a:br>
              <a:rPr lang="en-GB" dirty="0" smtClean="0"/>
            </a:br>
            <a:r>
              <a:rPr lang="en-GB" dirty="0" smtClean="0"/>
              <a:t>14:00-14:30    Petra </a:t>
            </a:r>
            <a:r>
              <a:rPr lang="en-GB" dirty="0" err="1" smtClean="0"/>
              <a:t>Bombicz</a:t>
            </a:r>
            <a:r>
              <a:rPr lang="en-GB" dirty="0" smtClean="0"/>
              <a:t>: “Overview of the role of data reviews and tutorial reviews in improving crystallographic science training”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14:30-14:45    *** Comfort break *** 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Session 4 Chair: Brian McMahon</a:t>
            </a:r>
            <a:br>
              <a:rPr lang="en-GB" dirty="0" smtClean="0"/>
            </a:br>
            <a:r>
              <a:rPr lang="en-GB" dirty="0" smtClean="0"/>
              <a:t>14:45-15:15    Simon </a:t>
            </a:r>
            <a:r>
              <a:rPr lang="en-GB" dirty="0" err="1" smtClean="0"/>
              <a:t>Billinge</a:t>
            </a:r>
            <a:r>
              <a:rPr lang="en-GB" dirty="0" smtClean="0"/>
              <a:t>: “Moving towards a more data-centric scientific literature”</a:t>
            </a:r>
            <a:br>
              <a:rPr lang="en-GB" dirty="0" smtClean="0"/>
            </a:br>
            <a:r>
              <a:rPr lang="en-GB" dirty="0" smtClean="0"/>
              <a:t>15:15-15:45    Gillian Holmes: “</a:t>
            </a:r>
            <a:r>
              <a:rPr lang="en-GB" dirty="0" err="1" smtClean="0"/>
              <a:t>IUCrData</a:t>
            </a:r>
            <a:r>
              <a:rPr lang="en-GB" dirty="0" smtClean="0"/>
              <a:t> - update on data publication and practices at the </a:t>
            </a:r>
            <a:r>
              <a:rPr lang="en-GB" dirty="0" err="1" smtClean="0"/>
              <a:t>IUCr</a:t>
            </a:r>
            <a:r>
              <a:rPr lang="en-GB" dirty="0" smtClean="0"/>
              <a:t>”</a:t>
            </a:r>
            <a:br>
              <a:rPr lang="en-GB" dirty="0" smtClean="0"/>
            </a:br>
            <a:r>
              <a:rPr lang="en-GB" dirty="0" smtClean="0"/>
              <a:t>15:45-16:00    John R </a:t>
            </a:r>
            <a:r>
              <a:rPr lang="en-GB" dirty="0" err="1" smtClean="0"/>
              <a:t>Helliwell</a:t>
            </a:r>
            <a:r>
              <a:rPr lang="en-GB" dirty="0" smtClean="0"/>
              <a:t>: “Overview of the new opportunities in and a harmonisation of peer review of “data with validation report with article narrative” practices”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16:00-16:30    *** General Discussion *** </a:t>
            </a:r>
            <a:br>
              <a:rPr lang="en-GB" dirty="0" smtClean="0"/>
            </a:br>
            <a:r>
              <a:rPr lang="en-GB" dirty="0" smtClean="0"/>
              <a:t> </a:t>
            </a:r>
            <a:br>
              <a:rPr lang="en-GB" dirty="0" smtClean="0"/>
            </a:br>
            <a:r>
              <a:rPr lang="en-GB" dirty="0" smtClean="0"/>
              <a:t>16:30-17:00    === TEA ===</a:t>
            </a:r>
            <a:br>
              <a:rPr lang="en-GB" dirty="0" smtClean="0"/>
            </a:br>
            <a:r>
              <a:rPr lang="en-GB" dirty="0" smtClean="0"/>
              <a:t>18:00 Opening Ceremony of ECM32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6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203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IUCr’s Committee on Data Workshop   “Data Science Skills in Publishing:  for authors, editors and referees” </vt:lpstr>
      <vt:lpstr>Introduction</vt:lpstr>
      <vt:lpstr>PowerPoint Presentation</vt:lpstr>
      <vt:lpstr>But, can Validation Reports cover everything that needs to be checked? No, you need to check all three:- </vt:lpstr>
      <vt:lpstr>IUCr chemistry journals have followed this exemplary practice and are an inspiration to other fields of crystallography to follow their lead</vt:lpstr>
      <vt:lpstr>[1] Strickland, P., McMahon, B. &amp; Helliwell, J. R. (2008). Integrating research articles and supporting data in crystallography. Learned Publishing, 21, 63-72.</vt:lpstr>
      <vt:lpstr>Right, let’s go to it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IUCr’s Committee on Data  Workshop “Data Science Skills in Publishing: for authors, editors and referees” </dc:title>
  <dc:creator>mbdssjrh</dc:creator>
  <cp:lastModifiedBy>mbdssjrh</cp:lastModifiedBy>
  <cp:revision>11</cp:revision>
  <dcterms:created xsi:type="dcterms:W3CDTF">2019-07-06T07:11:36Z</dcterms:created>
  <dcterms:modified xsi:type="dcterms:W3CDTF">2019-08-16T08:37:31Z</dcterms:modified>
</cp:coreProperties>
</file>